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982" r:id="rId5"/>
    <p:sldId id="979" r:id="rId6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15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03168-B49E-447C-9902-974E77D2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CBC1C3-A61C-4C76-8BA2-B68725020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CA49C2-313C-41F5-9786-B437D36B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1841BD-50D3-4B28-BA0F-D0751393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2DE510-2034-4B3F-B80B-42B5AEDF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7731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3F6951-0DAA-4A1A-8FC0-2D0BEB4B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1B35C4-691E-4807-9525-8740B79C4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D84F66-5545-4E7F-8417-730B84A0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6D1080-75C1-429F-B8B1-7B236F65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CF9AF8-03E5-4E02-BDD4-E025E2D8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343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5530C5-C550-4B43-A34D-915CFF297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36817E-6607-4088-8FB2-DED214E87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DC4AA-5BFF-4DD3-A044-0356D1EE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A5FCC-C847-4932-BAE6-5A63B1C8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2325BA-4B13-4A97-9ECC-C40DFF12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4903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5C49B-E7CD-4078-A65B-1032ECD5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592073-A798-4348-85A9-EC687E4D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D4FE5B-71E9-4B8E-B691-1EB18F85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A22316-7EEA-4FCA-8EFB-4A3BB697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59D9D7-1972-493B-985C-2F81DA3A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109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A8C9-13CD-42A4-8B82-1049A0E8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9B8853-D216-4948-8769-AC5FE5B22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4BF044-AC89-4267-92B2-8AA5723E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CE2BD0-020A-48B1-88D1-77D7E13D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3D9E98-960D-42FF-8D8E-EBFD3807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0823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4A252-C462-4E63-853E-60C82F6C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FE4564-C062-4C91-93E0-2ED484CB6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8A26F6-BD4B-448F-8D42-17DA69A62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857E89-9A71-4C37-9E5B-AABD9336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9619E3-1E46-4603-953A-3562317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CE9178-7B9E-46FA-90B4-57675E64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5566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53DC-DEAB-4E68-8309-6227C512C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F93B7-874B-40E1-8A36-79DA96E4C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DD857B-9FB4-4862-8CA3-8F6267CE4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BE3AAEA-F2E3-45E8-815F-CCDE35310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C5D834-4C79-4F55-92E0-7F77ED56D0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6E81A5-26FA-454B-B8D1-639BD73D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07A0F5-6F54-48C2-9FFC-A9D8C49C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E171E9-CBFF-45B0-95F6-7843ECC2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6639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BE4996-121B-4C3F-A430-D3B22940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4A73020-ECE6-415D-9DEF-4F73A279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786C6C-D12B-468A-8D32-74DD36908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6AA9BE-1F60-48C5-B31F-9AD51C467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3806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9F6EAE-C205-4839-BB77-C4A39E1E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7438A1-B894-4905-8234-A70C455A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CC2645-F359-4B97-9A61-E3AE430E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526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9001B-0ACB-45D5-A237-72B92501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0C7E1A-8E6B-42B1-A940-02BC6CE8C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B210EA-23F8-49F0-ABC5-9BE673E91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AC66EB-86C1-4ADF-8DFB-2B757F22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04D46C-9745-479A-9A37-0259245F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4C0C7A-E7A4-4F1D-BB8A-98303C46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5084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FAA22-D197-48E0-B97B-F34E22912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5A28A7-C918-4AEB-88AA-34907166F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566151-E62C-4933-A75B-22B3C688A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090E0B-8F1D-4CA0-9D98-75EDF34F2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F48125-C9D3-487F-A4C0-C90020A0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926081-4F07-47A9-8B75-735143051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5103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876FDA-3A7C-4D9F-9736-287C7944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A5C374-AEBF-45EB-8795-0B478135A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606B92-6A31-4755-907C-BC2E63897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6802B-CA56-4CBB-BFAE-D99843A62A7C}" type="datetimeFigureOut">
              <a:rPr lang="es-419" smtClean="0"/>
              <a:t>13/4/2020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50F979-A102-457D-8AFC-02B6E3B62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82012-BAB9-45E1-9805-B74809FC6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8C4DC-5A38-45F3-AEA6-CFEC449FE82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461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3.svg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927" y="-70764"/>
            <a:ext cx="12303853" cy="6999528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1</a:t>
            </a:fld>
            <a:endParaRPr lang="es-CO" dirty="0"/>
          </a:p>
        </p:txBody>
      </p:sp>
      <p:sp>
        <p:nvSpPr>
          <p:cNvPr id="150" name="19 CuadroTexto">
            <a:extLst>
              <a:ext uri="{FF2B5EF4-FFF2-40B4-BE49-F238E27FC236}">
                <a16:creationId xmlns:a16="http://schemas.microsoft.com/office/drawing/2014/main" id="{61ACA101-FC7A-48BC-85D3-36BDFAA669ED}"/>
              </a:ext>
            </a:extLst>
          </p:cNvPr>
          <p:cNvSpPr txBox="1"/>
          <p:nvPr/>
        </p:nvSpPr>
        <p:spPr>
          <a:xfrm>
            <a:off x="120651" y="408704"/>
            <a:ext cx="809105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100" dirty="0">
                <a:solidFill>
                  <a:srgbClr val="C050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Descripción: DAR CUMPLIMIENTO A LA SENTENCIA FALLO T- 762 </a:t>
            </a:r>
            <a:endParaRPr lang="es-CO" sz="1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1" name="6 Rectángulo">
            <a:extLst>
              <a:ext uri="{FF2B5EF4-FFF2-40B4-BE49-F238E27FC236}">
                <a16:creationId xmlns:a16="http://schemas.microsoft.com/office/drawing/2014/main" id="{EBA1338D-6772-4839-A284-3CF7030097AC}"/>
              </a:ext>
            </a:extLst>
          </p:cNvPr>
          <p:cNvSpPr/>
          <p:nvPr/>
        </p:nvSpPr>
        <p:spPr>
          <a:xfrm>
            <a:off x="145641" y="131705"/>
            <a:ext cx="9812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Proyecto: </a:t>
            </a:r>
            <a:r>
              <a:rPr lang="es-ES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SANTA ROSA DE CABAL</a:t>
            </a:r>
            <a:endParaRPr lang="es-CO" sz="1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2" name="28 CuadroTexto">
            <a:extLst>
              <a:ext uri="{FF2B5EF4-FFF2-40B4-BE49-F238E27FC236}">
                <a16:creationId xmlns:a16="http://schemas.microsoft.com/office/drawing/2014/main" id="{D4283D12-2DF8-4FE9-94D9-E8336A72C8A2}"/>
              </a:ext>
            </a:extLst>
          </p:cNvPr>
          <p:cNvSpPr txBox="1"/>
          <p:nvPr/>
        </p:nvSpPr>
        <p:spPr>
          <a:xfrm>
            <a:off x="5304008" y="842997"/>
            <a:ext cx="5751258" cy="14773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Mantenimiento de Cubierta</a:t>
            </a:r>
          </a:p>
          <a:p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Adecuación y mantenimiento general Patio 1y 2</a:t>
            </a:r>
          </a:p>
          <a:p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Adecuación  Área de Visitas Conyugales</a:t>
            </a:r>
          </a:p>
          <a:p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Mantenimiento General Redes Hidrosanitarias </a:t>
            </a:r>
          </a:p>
          <a:p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Mantenimiento de Baterías Sanitarias </a:t>
            </a:r>
          </a:p>
          <a:p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Mantenimiento General Redes Eléctricas e Iluminación </a:t>
            </a:r>
          </a:p>
          <a:p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Mantenimiento Garita y Rancho</a:t>
            </a:r>
          </a:p>
          <a:p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Suministro y Mantenimiento de Carpintería Metálica </a:t>
            </a:r>
          </a:p>
          <a:p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Mantenimiento y adecuación área de sanidad</a:t>
            </a:r>
          </a:p>
          <a:p>
            <a:r>
              <a:rPr lang="es-CO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Adecuación área de Visitas Conyugales</a:t>
            </a:r>
            <a:endParaRPr lang="es-CO" sz="900" dirty="0">
              <a:latin typeface="Verdana 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" name="CuadroTexto 42">
            <a:extLst>
              <a:ext uri="{FF2B5EF4-FFF2-40B4-BE49-F238E27FC236}">
                <a16:creationId xmlns:a16="http://schemas.microsoft.com/office/drawing/2014/main" id="{B7726E92-1493-4D27-83E7-E3B753EDBF28}"/>
              </a:ext>
            </a:extLst>
          </p:cNvPr>
          <p:cNvSpPr txBox="1"/>
          <p:nvPr/>
        </p:nvSpPr>
        <p:spPr>
          <a:xfrm>
            <a:off x="120649" y="920009"/>
            <a:ext cx="3752491" cy="189282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Designación de Supervisor FONADE 31-01-2018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firmo el contrato de Obra No 2172351 el día 15 de Noviembre de 2017, se dio aprobación de pólizas el día 27 de noviembre del 2017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Firmo el contrato de Interventoría No 2180001 el día 22 de enero de 2018, se dio aprobación de pólizas el día 14 de febrero de 2018.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firmo Acta de Inicio del Proyecto el 16 de Febrero de 2018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es-CO" sz="9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realizó visita y recorrido el día 01 de Marzo  2018, con  USPEC, Director de Obra, Residente de Obra  y Director  de Interventoría, para dar priorización de necesidades al establecimiento, por parte del INPEC.</a:t>
            </a:r>
          </a:p>
        </p:txBody>
      </p:sp>
      <p:sp>
        <p:nvSpPr>
          <p:cNvPr id="154" name="Rectangle 181">
            <a:extLst>
              <a:ext uri="{FF2B5EF4-FFF2-40B4-BE49-F238E27FC236}">
                <a16:creationId xmlns:a16="http://schemas.microsoft.com/office/drawing/2014/main" id="{1BD3753E-09F3-45EF-BEFD-0C6A205494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5304009" y="630002"/>
            <a:ext cx="5751258" cy="205779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05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BENEFICIOS ADICIONALES</a:t>
            </a:r>
            <a:endParaRPr lang="en-US" sz="7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5" name="Rectangle 181">
            <a:extLst>
              <a:ext uri="{FF2B5EF4-FFF2-40B4-BE49-F238E27FC236}">
                <a16:creationId xmlns:a16="http://schemas.microsoft.com/office/drawing/2014/main" id="{4A5A0006-722E-4C10-8D6D-CE2DA8C200B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4241" y="650773"/>
            <a:ext cx="3717645" cy="192224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1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AVANCES A LA FECHA</a:t>
            </a:r>
            <a:endParaRPr lang="en-US" sz="8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6" name="Rectangle 181">
            <a:extLst>
              <a:ext uri="{FF2B5EF4-FFF2-40B4-BE49-F238E27FC236}">
                <a16:creationId xmlns:a16="http://schemas.microsoft.com/office/drawing/2014/main" id="{32F429BF-1A4F-47CB-B8F3-DFAAA75B71F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0650" y="2925465"/>
            <a:ext cx="3752491" cy="182582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 defTabSz="457189"/>
            <a:r>
              <a:rPr lang="en-US" sz="105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REFERENCIAS GRÁFICAS</a:t>
            </a:r>
            <a:endParaRPr lang="en-US" sz="700" b="1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7" name="Picture 2" descr="https://lh5.googleusercontent.com/TOeLUf1hOUjJnPrTQwwv0aN1l6zVS-zEECqc5vLO678Awl41LIh3Wm_i_LVPcnIWWo4_qCr2IYkT0z7vmLxSCD_BH5IMaETQj8N_xi-9c0lRmeXn3_gmWNPFa92bTgPDMA=s16383">
            <a:extLst>
              <a:ext uri="{FF2B5EF4-FFF2-40B4-BE49-F238E27FC236}">
                <a16:creationId xmlns:a16="http://schemas.microsoft.com/office/drawing/2014/main" id="{600AE8CB-00F8-4403-8321-D10A9F9C1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1" y="3265745"/>
            <a:ext cx="3752491" cy="252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8" name="Tabla 157">
            <a:extLst>
              <a:ext uri="{FF2B5EF4-FFF2-40B4-BE49-F238E27FC236}">
                <a16:creationId xmlns:a16="http://schemas.microsoft.com/office/drawing/2014/main" id="{621D648D-399A-43DD-B2CC-34A2B1453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097295"/>
              </p:ext>
            </p:extLst>
          </p:nvPr>
        </p:nvGraphicFramePr>
        <p:xfrm>
          <a:off x="4955861" y="2350427"/>
          <a:ext cx="6397939" cy="418860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64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3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72">
                <a:tc>
                  <a:txBody>
                    <a:bodyPr/>
                    <a:lstStyle/>
                    <a:p>
                      <a:pPr algn="l"/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Estado del proyecto </a:t>
                      </a:r>
                      <a:endParaRPr lang="es-CO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8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Ejecución</a:t>
                      </a:r>
                      <a:r>
                        <a:rPr lang="es-CO" sz="8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s-CO" sz="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015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72">
                <a:tc>
                  <a:txBody>
                    <a:bodyPr/>
                    <a:lstStyle/>
                    <a:p>
                      <a:pPr algn="l"/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Acta de Inicio</a:t>
                      </a:r>
                      <a:endParaRPr lang="es-CO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8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de Febrero de 2018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72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Acta de Terminación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de SEPTIEMBRE de 2018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306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Objeto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MANTENIMIENTO Y MEJORAMIENTO DE LA INFRAESTRUCTURA FISICA GENERAL DE LOS ESTABLECIMIENTOS PENITENCRIOS Y CARCELARIOS EEPMSC SANTA ROSA DE CABAL, A CARGO DEL INSTITUTO NACIONAL PENITENCIARIO Y CARCELARIO — INPEC.’ EN EL MARCO DEL CONTRATO INTERADMINISTRATIVO No. 216144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4179284"/>
                  </a:ext>
                </a:extLst>
              </a:tr>
              <a:tr h="161972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Contratista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MIROAL INGENIERIA SAS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72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Contrato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2172351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9633328"/>
                  </a:ext>
                </a:extLst>
              </a:tr>
              <a:tr h="161972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Inversión obra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$ 536.615.804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4129990"/>
                  </a:ext>
                </a:extLst>
              </a:tr>
              <a:tr h="161972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Plazo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MESES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751700"/>
                  </a:ext>
                </a:extLst>
              </a:tr>
              <a:tr h="254528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Interventoría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CONSORCIO INTERVENTORES PENITENCIARIOS C&amp;P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8772057"/>
                  </a:ext>
                </a:extLst>
              </a:tr>
              <a:tr h="161972">
                <a:tc>
                  <a:txBody>
                    <a:bodyPr/>
                    <a:lstStyle/>
                    <a:p>
                      <a:r>
                        <a:rPr lang="es-CO" sz="8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Contrato Interventoría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2180001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1553"/>
                  </a:ext>
                </a:extLst>
              </a:tr>
              <a:tr h="2545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800" b="0" kern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Inversión Interventoría – Grupo 9 (8 frentes)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8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$ 1.147.188.560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72">
                <a:tc>
                  <a:txBody>
                    <a:bodyPr/>
                    <a:lstStyle/>
                    <a:p>
                      <a:r>
                        <a:rPr lang="es-CO" sz="8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de ejecución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 terminado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72">
                <a:tc>
                  <a:txBody>
                    <a:bodyPr/>
                    <a:lstStyle/>
                    <a:p>
                      <a:r>
                        <a:rPr lang="es-CO" sz="800" b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 Financiero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90% pagado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6274642"/>
                  </a:ext>
                </a:extLst>
              </a:tr>
              <a:tr h="72298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O" sz="800" kern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Observaciones</a:t>
                      </a:r>
                      <a:endParaRPr lang="es-CO" sz="800" b="1" kern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CO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Este proyecto se encuentra terminado y recibido a satisfacción por parte de la dirección del establecimiento y se tiene en tramite el proceso de liquidación.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86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276B8C93-D0CC-425D-BFE4-5E60DCB2CFE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764"/>
            <a:ext cx="12192000" cy="6999528"/>
          </a:xfrm>
          <a:prstGeom prst="rect">
            <a:avLst/>
          </a:prstGeom>
          <a:noFill/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CC64019F-E0BC-4247-AC8E-24B02C49E37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958429" y="6116088"/>
            <a:ext cx="1952625" cy="419100"/>
          </a:xfrm>
          <a:prstGeom prst="rect">
            <a:avLst/>
          </a:prstGeo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0ED78E-CEB7-40BE-BBFE-E4327F6F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3062-D7D6-4DDE-BC95-3807BE462608}" type="slidenum">
              <a:rPr lang="es-CO" smtClean="0"/>
              <a:t>2</a:t>
            </a:fld>
            <a:endParaRPr lang="es-CO" dirty="0"/>
          </a:p>
        </p:txBody>
      </p:sp>
      <p:sp>
        <p:nvSpPr>
          <p:cNvPr id="332" name="Rectangle 181">
            <a:extLst>
              <a:ext uri="{FF2B5EF4-FFF2-40B4-BE49-F238E27FC236}">
                <a16:creationId xmlns:a16="http://schemas.microsoft.com/office/drawing/2014/main" id="{CBC5F829-DC99-4708-9B84-7C9AD68AB54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387" y="687534"/>
            <a:ext cx="4297680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 proyectado vs. </a:t>
            </a:r>
            <a:r>
              <a:rPr lang="en-US" sz="1051" b="1" dirty="0" err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</a:t>
            </a:r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Real</a:t>
            </a:r>
          </a:p>
        </p:txBody>
      </p:sp>
      <p:sp>
        <p:nvSpPr>
          <p:cNvPr id="333" name="Rectangle 183">
            <a:extLst>
              <a:ext uri="{FF2B5EF4-FFF2-40B4-BE49-F238E27FC236}">
                <a16:creationId xmlns:a16="http://schemas.microsoft.com/office/drawing/2014/main" id="{F8BD29F8-A12E-48C3-90F7-BA80F1541BBE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655103" y="749366"/>
            <a:ext cx="498009" cy="245529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</a:t>
            </a:r>
          </a:p>
        </p:txBody>
      </p:sp>
      <p:sp>
        <p:nvSpPr>
          <p:cNvPr id="334" name="Rectangle 181">
            <a:extLst>
              <a:ext uri="{FF2B5EF4-FFF2-40B4-BE49-F238E27FC236}">
                <a16:creationId xmlns:a16="http://schemas.microsoft.com/office/drawing/2014/main" id="{0CC19CB5-7BFE-4401-BBC2-2E56F1C50346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61057" y="726258"/>
            <a:ext cx="2502611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Próximos hitos</a:t>
            </a:r>
          </a:p>
        </p:txBody>
      </p:sp>
      <p:sp>
        <p:nvSpPr>
          <p:cNvPr id="335" name="Rectangle 184">
            <a:extLst>
              <a:ext uri="{FF2B5EF4-FFF2-40B4-BE49-F238E27FC236}">
                <a16:creationId xmlns:a16="http://schemas.microsoft.com/office/drawing/2014/main" id="{9492D859-53E0-4DE9-ACA7-B3D4C38DE10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61057" y="1041919"/>
            <a:ext cx="2502611" cy="2267000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Acta de Inicio Etapa de verificación y complementación técnica.</a:t>
            </a:r>
          </a:p>
          <a:p>
            <a:pPr defTabSz="457200" fontAlgn="ctr"/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fontAlgn="ctr"/>
            <a:endParaRPr lang="es-CO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defTabSz="457200" fontAlgn="ctr">
              <a:buFont typeface="Wingdings" panose="05000000000000000000" pitchFamily="2" charset="2"/>
              <a:buChar char="ü"/>
            </a:pPr>
            <a:r>
              <a:rPr lang="es-CO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Acta de Inicio Etapa de Obra</a:t>
            </a:r>
          </a:p>
        </p:txBody>
      </p:sp>
      <p:sp>
        <p:nvSpPr>
          <p:cNvPr id="336" name="Rectangle 186">
            <a:extLst>
              <a:ext uri="{FF2B5EF4-FFF2-40B4-BE49-F238E27FC236}">
                <a16:creationId xmlns:a16="http://schemas.microsoft.com/office/drawing/2014/main" id="{F6E15045-371E-43C1-AF87-EC8A022A5933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643580" y="1076625"/>
            <a:ext cx="493896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 marL="182875" indent="-182875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7" name="Rectangle 181">
            <a:extLst>
              <a:ext uri="{FF2B5EF4-FFF2-40B4-BE49-F238E27FC236}">
                <a16:creationId xmlns:a16="http://schemas.microsoft.com/office/drawing/2014/main" id="{3E98E87D-7CB7-475E-AF14-C822F8EFF5F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5338" y="3921804"/>
            <a:ext cx="2783277" cy="253525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Ejecución Financiera</a:t>
            </a:r>
          </a:p>
        </p:txBody>
      </p:sp>
      <p:sp>
        <p:nvSpPr>
          <p:cNvPr id="338" name="Rectangle 181">
            <a:extLst>
              <a:ext uri="{FF2B5EF4-FFF2-40B4-BE49-F238E27FC236}">
                <a16:creationId xmlns:a16="http://schemas.microsoft.com/office/drawing/2014/main" id="{20DC1DE4-8178-45FF-B423-182257A664FA}"/>
              </a:ext>
            </a:extLst>
          </p:cNvPr>
          <p:cNvSpPr>
            <a:spLocks noChangeArrowheads="1"/>
          </p:cNvSpPr>
          <p:nvPr/>
        </p:nvSpPr>
        <p:spPr bwMode="gray">
          <a:xfrm>
            <a:off x="6673729" y="3921804"/>
            <a:ext cx="3028507" cy="238107"/>
          </a:xfrm>
          <a:prstGeom prst="rect">
            <a:avLst/>
          </a:prstGeom>
          <a:solidFill>
            <a:srgbClr val="050153"/>
          </a:solidFill>
          <a:ln w="9525">
            <a:solidFill>
              <a:srgbClr val="7F7F7F"/>
            </a:solidFill>
            <a:miter lim="800000"/>
            <a:headEnd/>
            <a:tailEnd/>
          </a:ln>
        </p:spPr>
        <p:txBody>
          <a:bodyPr wrap="none" lIns="45720" rIns="45720" anchor="ctr"/>
          <a:lstStyle/>
          <a:p>
            <a:pPr algn="ctr"/>
            <a:r>
              <a:rPr lang="en-US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Decisiones a tomar</a:t>
            </a:r>
          </a:p>
        </p:txBody>
      </p:sp>
      <p:sp>
        <p:nvSpPr>
          <p:cNvPr id="339" name="Rectangle 178">
            <a:extLst>
              <a:ext uri="{FF2B5EF4-FFF2-40B4-BE49-F238E27FC236}">
                <a16:creationId xmlns:a16="http://schemas.microsoft.com/office/drawing/2014/main" id="{BB9CECCE-710C-4FBD-8E4A-1FCD3B722E9D}"/>
              </a:ext>
            </a:extLst>
          </p:cNvPr>
          <p:cNvSpPr>
            <a:spLocks noChangeArrowheads="1"/>
          </p:cNvSpPr>
          <p:nvPr/>
        </p:nvSpPr>
        <p:spPr bwMode="gray">
          <a:xfrm>
            <a:off x="6673729" y="4198900"/>
            <a:ext cx="3028507" cy="17556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228594" indent="-22859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s-CO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40" name="Group 51">
            <a:extLst>
              <a:ext uri="{FF2B5EF4-FFF2-40B4-BE49-F238E27FC236}">
                <a16:creationId xmlns:a16="http://schemas.microsoft.com/office/drawing/2014/main" id="{59EBDFEB-32F6-4D1B-9C0D-932257813019}"/>
              </a:ext>
            </a:extLst>
          </p:cNvPr>
          <p:cNvGrpSpPr/>
          <p:nvPr/>
        </p:nvGrpSpPr>
        <p:grpSpPr>
          <a:xfrm>
            <a:off x="3433953" y="3921804"/>
            <a:ext cx="2926080" cy="2004343"/>
            <a:chOff x="2981481" y="4038600"/>
            <a:chExt cx="2926080" cy="2004343"/>
          </a:xfrm>
          <a:noFill/>
        </p:grpSpPr>
        <p:sp>
          <p:nvSpPr>
            <p:cNvPr id="341" name="Rectangle 181">
              <a:extLst>
                <a:ext uri="{FF2B5EF4-FFF2-40B4-BE49-F238E27FC236}">
                  <a16:creationId xmlns:a16="http://schemas.microsoft.com/office/drawing/2014/main" id="{5FA21627-B8BF-4688-8CBD-577A24DD87C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81481" y="4038600"/>
              <a:ext cx="2926080" cy="253525"/>
            </a:xfrm>
            <a:prstGeom prst="rect">
              <a:avLst/>
            </a:prstGeom>
            <a:solidFill>
              <a:srgbClr val="050153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wrap="none" lIns="237744" rIns="0" anchor="ctr"/>
            <a:lstStyle/>
            <a:p>
              <a:pPr algn="ctr"/>
              <a:r>
                <a:rPr lang="en-US" sz="1051" b="1" dirty="0">
                  <a:solidFill>
                    <a:srgbClr val="FFFFF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Riesgos y acciones tomadas</a:t>
              </a:r>
            </a:p>
          </p:txBody>
        </p:sp>
        <p:sp>
          <p:nvSpPr>
            <p:cNvPr id="342" name="Rectangle 178">
              <a:extLst>
                <a:ext uri="{FF2B5EF4-FFF2-40B4-BE49-F238E27FC236}">
                  <a16:creationId xmlns:a16="http://schemas.microsoft.com/office/drawing/2014/main" id="{2BA93201-FA9A-4FCA-9EEA-BA74661E6AD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981481" y="4287305"/>
              <a:ext cx="2926080" cy="1755638"/>
            </a:xfrm>
            <a:prstGeom prst="rect">
              <a:avLst/>
            </a:prstGeom>
            <a:grp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lIns="45720" tIns="91440" rIns="45720"/>
            <a:lstStyle/>
            <a:p>
              <a:pPr marL="228594" indent="-228594">
                <a:spcBef>
                  <a:spcPts val="300"/>
                </a:spcBef>
                <a:spcAft>
                  <a:spcPts val="300"/>
                </a:spcAft>
                <a:buClr>
                  <a:srgbClr val="000000"/>
                </a:buClr>
                <a:buSzPct val="120000"/>
                <a:buFont typeface="Arial" pitchFamily="34" charset="0"/>
                <a:buChar char="•"/>
              </a:pPr>
              <a:endParaRPr lang="en-US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43" name="Rectangle 178">
            <a:extLst>
              <a:ext uri="{FF2B5EF4-FFF2-40B4-BE49-F238E27FC236}">
                <a16:creationId xmlns:a16="http://schemas.microsoft.com/office/drawing/2014/main" id="{61EABB89-6330-40BA-BC4E-C2269853E9F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6980" y="4217064"/>
            <a:ext cx="2783277" cy="17556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228594" indent="-228594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</a:pPr>
            <a:endParaRPr lang="en-US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4" name="Rectangle 186">
            <a:extLst>
              <a:ext uri="{FF2B5EF4-FFF2-40B4-BE49-F238E27FC236}">
                <a16:creationId xmlns:a16="http://schemas.microsoft.com/office/drawing/2014/main" id="{86BCD75A-F038-4877-8745-0A2387C74272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318565" y="1069975"/>
            <a:ext cx="647026" cy="2254557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8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Marzo</a:t>
            </a:r>
            <a:r>
              <a:rPr lang="en-GB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09/18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r>
              <a:rPr lang="en-GB" sz="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Abril 09/18</a:t>
            </a:r>
          </a:p>
        </p:txBody>
      </p:sp>
      <p:sp>
        <p:nvSpPr>
          <p:cNvPr id="345" name="Rectangle 186">
            <a:extLst>
              <a:ext uri="{FF2B5EF4-FFF2-40B4-BE49-F238E27FC236}">
                <a16:creationId xmlns:a16="http://schemas.microsoft.com/office/drawing/2014/main" id="{86888B7A-44E9-4436-9E36-BF637BD36484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326428" y="749366"/>
            <a:ext cx="647027" cy="264301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Cron.</a:t>
            </a:r>
          </a:p>
        </p:txBody>
      </p:sp>
      <p:sp>
        <p:nvSpPr>
          <p:cNvPr id="346" name="Rectangle 186">
            <a:extLst>
              <a:ext uri="{FF2B5EF4-FFF2-40B4-BE49-F238E27FC236}">
                <a16:creationId xmlns:a16="http://schemas.microsoft.com/office/drawing/2014/main" id="{177F4740-F91D-48F1-A94D-2110D6A0202A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7998170" y="1083900"/>
            <a:ext cx="578312" cy="2240632"/>
          </a:xfrm>
          <a:prstGeom prst="rect">
            <a:avLst/>
          </a:prstGeom>
          <a:noFill/>
          <a:ln w="9525">
            <a:solidFill>
              <a:srgbClr val="A6A6A6"/>
            </a:solidFill>
            <a:prstDash val="sysDash"/>
            <a:miter lim="800000"/>
            <a:headEnd/>
            <a:tailEnd/>
          </a:ln>
        </p:spPr>
        <p:txBody>
          <a:bodyPr lIns="45720" rIns="45720"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1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</a:pPr>
            <a:endParaRPr lang="en-GB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7" name="Rectangle 186">
            <a:extLst>
              <a:ext uri="{FF2B5EF4-FFF2-40B4-BE49-F238E27FC236}">
                <a16:creationId xmlns:a16="http://schemas.microsoft.com/office/drawing/2014/main" id="{B9142A19-1EAE-40BC-A283-56F9C6FDD56A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8011583" y="749366"/>
            <a:ext cx="578312" cy="264301"/>
          </a:xfrm>
          <a:prstGeom prst="rect">
            <a:avLst/>
          </a:prstGeom>
          <a:solidFill>
            <a:srgbClr val="050153"/>
          </a:solidFill>
          <a:ln>
            <a:solidFill>
              <a:schemeClr val="tx1">
                <a:lumMod val="50000"/>
                <a:lumOff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45720" rIns="45720" anchor="ctr"/>
          <a:lstStyle/>
          <a:p>
            <a:pPr algn="ctr"/>
            <a:r>
              <a:rPr lang="en-GB" sz="1051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Desfase</a:t>
            </a:r>
          </a:p>
        </p:txBody>
      </p:sp>
      <p:sp>
        <p:nvSpPr>
          <p:cNvPr id="348" name="Rectangle 6">
            <a:extLst>
              <a:ext uri="{FF2B5EF4-FFF2-40B4-BE49-F238E27FC236}">
                <a16:creationId xmlns:a16="http://schemas.microsoft.com/office/drawing/2014/main" id="{8F296F3A-6D27-4E00-9DBD-184BA1FE5D86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13945" y="6613330"/>
            <a:ext cx="932495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30</a:t>
            </a:r>
          </a:p>
        </p:txBody>
      </p:sp>
      <p:sp>
        <p:nvSpPr>
          <p:cNvPr id="349" name="Rectangle 6">
            <a:extLst>
              <a:ext uri="{FF2B5EF4-FFF2-40B4-BE49-F238E27FC236}">
                <a16:creationId xmlns:a16="http://schemas.microsoft.com/office/drawing/2014/main" id="{CA6A3E78-1385-4C96-B173-D0DE34B81D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94937" y="6602877"/>
            <a:ext cx="360276" cy="200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 0</a:t>
            </a:r>
          </a:p>
        </p:txBody>
      </p:sp>
      <p:sp>
        <p:nvSpPr>
          <p:cNvPr id="350" name="Rectangle 5">
            <a:extLst>
              <a:ext uri="{FF2B5EF4-FFF2-40B4-BE49-F238E27FC236}">
                <a16:creationId xmlns:a16="http://schemas.microsoft.com/office/drawing/2014/main" id="{529FBBC5-EEDF-4F6B-BA0C-2597248AC740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2263148" y="3969121"/>
            <a:ext cx="453231" cy="1634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+mn-lt"/>
              </a:rPr>
              <a:t>0%</a:t>
            </a:r>
          </a:p>
        </p:txBody>
      </p:sp>
      <p:grpSp>
        <p:nvGrpSpPr>
          <p:cNvPr id="351" name="2 Grupo">
            <a:extLst>
              <a:ext uri="{FF2B5EF4-FFF2-40B4-BE49-F238E27FC236}">
                <a16:creationId xmlns:a16="http://schemas.microsoft.com/office/drawing/2014/main" id="{B4D10B55-A424-4620-9F4D-88A915374D7A}"/>
              </a:ext>
            </a:extLst>
          </p:cNvPr>
          <p:cNvGrpSpPr/>
          <p:nvPr/>
        </p:nvGrpSpPr>
        <p:grpSpPr>
          <a:xfrm>
            <a:off x="7456611" y="6199194"/>
            <a:ext cx="1700032" cy="384758"/>
            <a:chOff x="7164287" y="6381328"/>
            <a:chExt cx="1404770" cy="360040"/>
          </a:xfrm>
        </p:grpSpPr>
        <p:sp>
          <p:nvSpPr>
            <p:cNvPr id="352" name="Rectángulo redondeado 31">
              <a:extLst>
                <a:ext uri="{FF2B5EF4-FFF2-40B4-BE49-F238E27FC236}">
                  <a16:creationId xmlns:a16="http://schemas.microsoft.com/office/drawing/2014/main" id="{47C11B3D-85BA-474D-A2F5-069FC6C750DF}"/>
                </a:ext>
              </a:extLst>
            </p:cNvPr>
            <p:cNvSpPr/>
            <p:nvPr/>
          </p:nvSpPr>
          <p:spPr>
            <a:xfrm>
              <a:off x="7164287" y="6453336"/>
              <a:ext cx="1298901" cy="28803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53" name="26 Elipse">
              <a:extLst>
                <a:ext uri="{FF2B5EF4-FFF2-40B4-BE49-F238E27FC236}">
                  <a16:creationId xmlns:a16="http://schemas.microsoft.com/office/drawing/2014/main" id="{AB978B9D-9111-4837-98C9-A46CE958ECE0}"/>
                </a:ext>
              </a:extLst>
            </p:cNvPr>
            <p:cNvSpPr/>
            <p:nvPr/>
          </p:nvSpPr>
          <p:spPr>
            <a:xfrm>
              <a:off x="7968702" y="6529816"/>
              <a:ext cx="176401" cy="151200"/>
            </a:xfrm>
            <a:prstGeom prst="ellipse">
              <a:avLst/>
            </a:prstGeom>
            <a:solidFill>
              <a:srgbClr val="327E46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54" name="32 Elipse">
              <a:extLst>
                <a:ext uri="{FF2B5EF4-FFF2-40B4-BE49-F238E27FC236}">
                  <a16:creationId xmlns:a16="http://schemas.microsoft.com/office/drawing/2014/main" id="{BFE3354C-5DAA-4985-980E-F64EEA5D2D49}"/>
                </a:ext>
              </a:extLst>
            </p:cNvPr>
            <p:cNvSpPr/>
            <p:nvPr/>
          </p:nvSpPr>
          <p:spPr>
            <a:xfrm>
              <a:off x="8244407" y="6529816"/>
              <a:ext cx="176401" cy="15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solidFill>
                  <a:prstClr val="white"/>
                </a:solidFill>
              </a:endParaRPr>
            </a:p>
          </p:txBody>
        </p:sp>
        <p:sp>
          <p:nvSpPr>
            <p:cNvPr id="355" name="1 Rectángulo">
              <a:extLst>
                <a:ext uri="{FF2B5EF4-FFF2-40B4-BE49-F238E27FC236}">
                  <a16:creationId xmlns:a16="http://schemas.microsoft.com/office/drawing/2014/main" id="{CFD0EFE2-E96A-482A-98EE-8E70816C6058}"/>
                </a:ext>
              </a:extLst>
            </p:cNvPr>
            <p:cNvSpPr/>
            <p:nvPr/>
          </p:nvSpPr>
          <p:spPr>
            <a:xfrm>
              <a:off x="7335864" y="6381328"/>
              <a:ext cx="987770" cy="172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600" b="1" cap="all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semáforo</a:t>
              </a:r>
            </a:p>
          </p:txBody>
        </p:sp>
        <p:sp>
          <p:nvSpPr>
            <p:cNvPr id="356" name="34 Rectángulo">
              <a:extLst>
                <a:ext uri="{FF2B5EF4-FFF2-40B4-BE49-F238E27FC236}">
                  <a16:creationId xmlns:a16="http://schemas.microsoft.com/office/drawing/2014/main" id="{926AC5A9-41D6-4E45-8EC7-1600FDF09DF5}"/>
                </a:ext>
              </a:extLst>
            </p:cNvPr>
            <p:cNvSpPr/>
            <p:nvPr/>
          </p:nvSpPr>
          <p:spPr>
            <a:xfrm>
              <a:off x="8101513" y="6497501"/>
              <a:ext cx="467544" cy="2016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es-CO" sz="800" b="1" cap="all" dirty="0">
                  <a:solidFill>
                    <a:prstClr val="black"/>
                  </a:solidFill>
                  <a:latin typeface="Arial" pitchFamily="34" charset="0"/>
                  <a:ea typeface="Verdana" panose="020B0604030504040204" pitchFamily="34" charset="0"/>
                  <a:cs typeface="Arial" pitchFamily="34" charset="0"/>
                </a:rPr>
                <a:t>N/A</a:t>
              </a:r>
            </a:p>
          </p:txBody>
        </p:sp>
      </p:grpSp>
      <p:sp>
        <p:nvSpPr>
          <p:cNvPr id="357" name="149 Extracto">
            <a:extLst>
              <a:ext uri="{FF2B5EF4-FFF2-40B4-BE49-F238E27FC236}">
                <a16:creationId xmlns:a16="http://schemas.microsoft.com/office/drawing/2014/main" id="{972B8DD6-2C71-428A-8350-0937C969FC1B}"/>
              </a:ext>
            </a:extLst>
          </p:cNvPr>
          <p:cNvSpPr/>
          <p:nvPr/>
        </p:nvSpPr>
        <p:spPr>
          <a:xfrm>
            <a:off x="7666296" y="6370248"/>
            <a:ext cx="176400" cy="151200"/>
          </a:xfrm>
          <a:prstGeom prst="flowChartExtra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358" name="150 Proceso">
            <a:extLst>
              <a:ext uri="{FF2B5EF4-FFF2-40B4-BE49-F238E27FC236}">
                <a16:creationId xmlns:a16="http://schemas.microsoft.com/office/drawing/2014/main" id="{7BEFB7DF-AE5A-4D74-992D-415FF368F16E}"/>
              </a:ext>
            </a:extLst>
          </p:cNvPr>
          <p:cNvSpPr/>
          <p:nvPr/>
        </p:nvSpPr>
        <p:spPr>
          <a:xfrm>
            <a:off x="8011583" y="6376833"/>
            <a:ext cx="176400" cy="151200"/>
          </a:xfrm>
          <a:prstGeom prst="flowChartProcess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359" name="Rectangle 178">
            <a:extLst>
              <a:ext uri="{FF2B5EF4-FFF2-40B4-BE49-F238E27FC236}">
                <a16:creationId xmlns:a16="http://schemas.microsoft.com/office/drawing/2014/main" id="{30498CDC-A04E-4B8E-994D-FD60ED8832EE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9387" y="6214671"/>
            <a:ext cx="2783274" cy="491933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lIns="45720" tIns="91440" rIns="45720"/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>
                <a:solidFill>
                  <a:prstClr val="black"/>
                </a:solidFill>
              </a:rPr>
              <a:t>TEOFILA BANQUEZ.</a:t>
            </a:r>
            <a:endParaRPr lang="es-CO" sz="800" dirty="0">
              <a:solidFill>
                <a:prstClr val="black"/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Pct val="120000"/>
              <a:buFontTx/>
              <a:buChar char="-"/>
            </a:pPr>
            <a:r>
              <a:rPr lang="es-CO" sz="800" dirty="0">
                <a:solidFill>
                  <a:prstClr val="black"/>
                </a:solidFill>
              </a:rPr>
              <a:t>SUPERVISOR FONADE</a:t>
            </a:r>
          </a:p>
        </p:txBody>
      </p:sp>
      <p:sp>
        <p:nvSpPr>
          <p:cNvPr id="360" name="26 Elipse">
            <a:extLst>
              <a:ext uri="{FF2B5EF4-FFF2-40B4-BE49-F238E27FC236}">
                <a16:creationId xmlns:a16="http://schemas.microsoft.com/office/drawing/2014/main" id="{E08F0045-45D7-4C6F-B6CB-269C1F3F0AF5}"/>
              </a:ext>
            </a:extLst>
          </p:cNvPr>
          <p:cNvSpPr/>
          <p:nvPr/>
        </p:nvSpPr>
        <p:spPr>
          <a:xfrm>
            <a:off x="2749183" y="3960067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361" name="26 Elipse">
            <a:extLst>
              <a:ext uri="{FF2B5EF4-FFF2-40B4-BE49-F238E27FC236}">
                <a16:creationId xmlns:a16="http://schemas.microsoft.com/office/drawing/2014/main" id="{8FD40E96-C261-4E44-ABB4-3B2625A18F4B}"/>
              </a:ext>
            </a:extLst>
          </p:cNvPr>
          <p:cNvSpPr/>
          <p:nvPr/>
        </p:nvSpPr>
        <p:spPr>
          <a:xfrm>
            <a:off x="8761017" y="1306581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362" name="26 Elipse">
            <a:extLst>
              <a:ext uri="{FF2B5EF4-FFF2-40B4-BE49-F238E27FC236}">
                <a16:creationId xmlns:a16="http://schemas.microsoft.com/office/drawing/2014/main" id="{63746823-C653-4CC3-82E5-F8CD3A5F8CD7}"/>
              </a:ext>
            </a:extLst>
          </p:cNvPr>
          <p:cNvSpPr/>
          <p:nvPr/>
        </p:nvSpPr>
        <p:spPr>
          <a:xfrm>
            <a:off x="8751019" y="1821287"/>
            <a:ext cx="213478" cy="161580"/>
          </a:xfrm>
          <a:prstGeom prst="ellipse">
            <a:avLst/>
          </a:prstGeom>
          <a:solidFill>
            <a:srgbClr val="327E4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364" name="CuadroTexto 363">
            <a:extLst>
              <a:ext uri="{FF2B5EF4-FFF2-40B4-BE49-F238E27FC236}">
                <a16:creationId xmlns:a16="http://schemas.microsoft.com/office/drawing/2014/main" id="{CF827B50-3D50-4D93-9106-9AE94D87C11C}"/>
              </a:ext>
            </a:extLst>
          </p:cNvPr>
          <p:cNvSpPr txBox="1"/>
          <p:nvPr/>
        </p:nvSpPr>
        <p:spPr>
          <a:xfrm>
            <a:off x="2100428" y="2370930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N/A</a:t>
            </a:r>
          </a:p>
        </p:txBody>
      </p:sp>
      <p:grpSp>
        <p:nvGrpSpPr>
          <p:cNvPr id="365" name="Group 120">
            <a:extLst>
              <a:ext uri="{FF2B5EF4-FFF2-40B4-BE49-F238E27FC236}">
                <a16:creationId xmlns:a16="http://schemas.microsoft.com/office/drawing/2014/main" id="{8DDE48B4-068B-461A-8E29-4D963AEFE29D}"/>
              </a:ext>
            </a:extLst>
          </p:cNvPr>
          <p:cNvGrpSpPr>
            <a:grpSpLocks/>
          </p:cNvGrpSpPr>
          <p:nvPr/>
        </p:nvGrpSpPr>
        <p:grpSpPr bwMode="auto">
          <a:xfrm>
            <a:off x="10771427" y="33859"/>
            <a:ext cx="771723" cy="1125172"/>
            <a:chOff x="3936" y="1313"/>
            <a:chExt cx="313" cy="350"/>
          </a:xfrm>
        </p:grpSpPr>
        <p:pic>
          <p:nvPicPr>
            <p:cNvPr id="366" name="Picture 121" descr="j0432549">
              <a:extLst>
                <a:ext uri="{FF2B5EF4-FFF2-40B4-BE49-F238E27FC236}">
                  <a16:creationId xmlns:a16="http://schemas.microsoft.com/office/drawing/2014/main" id="{123146E8-8972-40DA-9090-3A66AFB5C83C}"/>
                </a:ext>
              </a:extLst>
            </p:cNvPr>
            <p:cNvPicPr>
              <a:picLocks noChangeArrowheads="1"/>
            </p:cNvPicPr>
            <p:nvPr>
              <p:custDataLst>
                <p:tags r:id="rId3"/>
              </p:custDataLst>
            </p:nvPr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313"/>
              <a:ext cx="313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67" name="Group 122">
              <a:extLst>
                <a:ext uri="{FF2B5EF4-FFF2-40B4-BE49-F238E27FC236}">
                  <a16:creationId xmlns:a16="http://schemas.microsoft.com/office/drawing/2014/main" id="{5507A9F9-06CE-4463-8866-E626F83453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8" y="1562"/>
              <a:ext cx="68" cy="74"/>
              <a:chOff x="5076" y="2671"/>
              <a:chExt cx="156" cy="150"/>
            </a:xfrm>
          </p:grpSpPr>
          <p:sp>
            <p:nvSpPr>
              <p:cNvPr id="371" name="Oval 123">
                <a:extLst>
                  <a:ext uri="{FF2B5EF4-FFF2-40B4-BE49-F238E27FC236}">
                    <a16:creationId xmlns:a16="http://schemas.microsoft.com/office/drawing/2014/main" id="{F70E2CF1-29BA-47AD-83A6-3A81C7DD9E4F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5076" y="2671"/>
                <a:ext cx="156" cy="150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2" name="Oval 125">
                <a:extLst>
                  <a:ext uri="{FF2B5EF4-FFF2-40B4-BE49-F238E27FC236}">
                    <a16:creationId xmlns:a16="http://schemas.microsoft.com/office/drawing/2014/main" id="{91F77944-4CDC-4C36-8798-C2B46FCDAAE3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 rot="10800000">
                <a:off x="5110" y="2679"/>
                <a:ext cx="88" cy="45"/>
              </a:xfrm>
              <a:prstGeom prst="ellipse">
                <a:avLst/>
              </a:prstGeom>
              <a:solidFill>
                <a:schemeClr val="bg2">
                  <a:alpha val="30196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68" name="Group 130">
              <a:extLst>
                <a:ext uri="{FF2B5EF4-FFF2-40B4-BE49-F238E27FC236}">
                  <a16:creationId xmlns:a16="http://schemas.microsoft.com/office/drawing/2014/main" id="{9001462A-978E-42EC-AD5F-16F970DB01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6" y="1362"/>
              <a:ext cx="70" cy="74"/>
              <a:chOff x="3090" y="2448"/>
              <a:chExt cx="156" cy="150"/>
            </a:xfrm>
          </p:grpSpPr>
          <p:sp>
            <p:nvSpPr>
              <p:cNvPr id="369" name="Oval 131">
                <a:extLst>
                  <a:ext uri="{FF2B5EF4-FFF2-40B4-BE49-F238E27FC236}">
                    <a16:creationId xmlns:a16="http://schemas.microsoft.com/office/drawing/2014/main" id="{A24604A1-BD99-4DC0-AD23-EE675BD2638C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3090" y="2448"/>
                <a:ext cx="156" cy="15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370" name="Oval 133">
                <a:extLst>
                  <a:ext uri="{FF2B5EF4-FFF2-40B4-BE49-F238E27FC236}">
                    <a16:creationId xmlns:a16="http://schemas.microsoft.com/office/drawing/2014/main" id="{CC44993C-15CC-4E6B-B1B4-7D6E3818B2E6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 rot="10800000">
                <a:off x="3123" y="2456"/>
                <a:ext cx="90" cy="45"/>
              </a:xfrm>
              <a:prstGeom prst="ellipse">
                <a:avLst/>
              </a:prstGeom>
              <a:solidFill>
                <a:schemeClr val="bg2">
                  <a:alpha val="30196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 sz="1051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73" name="Oval 131">
            <a:extLst>
              <a:ext uri="{FF2B5EF4-FFF2-40B4-BE49-F238E27FC236}">
                <a16:creationId xmlns:a16="http://schemas.microsoft.com/office/drawing/2014/main" id="{A635A6E9-CBAF-4548-AC4B-167855851FA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67295" y="514854"/>
            <a:ext cx="172591" cy="237895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105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723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ASmdU7hW0yJ1y01NNnid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aZLETAeU.54Z91u7SeH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6mB_Lj_bE6SuG_W7A.N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aZLETAeU.54Z91u7SeH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1aZLETAeU.54Z91u7SeH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Mnwk0joAEy9gzqZz4ZOEA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AE79D6F62744A90ED38F7A4107209" ma:contentTypeVersion="8" ma:contentTypeDescription="Create a new document." ma:contentTypeScope="" ma:versionID="c0583f2f575c464155c1962f22a9c21d">
  <xsd:schema xmlns:xsd="http://www.w3.org/2001/XMLSchema" xmlns:xs="http://www.w3.org/2001/XMLSchema" xmlns:p="http://schemas.microsoft.com/office/2006/metadata/properties" xmlns:ns3="0381c238-0115-4676-9eac-af3b642ab3a9" targetNamespace="http://schemas.microsoft.com/office/2006/metadata/properties" ma:root="true" ma:fieldsID="b3cfb08cb5f9b9908e5dd0ed550ec1a0" ns3:_="">
    <xsd:import namespace="0381c238-0115-4676-9eac-af3b642ab3a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1c238-0115-4676-9eac-af3b642ab3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892A36-F7E2-458C-BF50-9C0D0DBB86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1c238-0115-4676-9eac-af3b642ab3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6CAC43-FD0A-4CFB-A12C-A955837C744A}">
  <ds:schemaRefs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381c238-0115-4676-9eac-af3b642ab3a9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307AD7B-8C70-4A8D-8508-A4A33D9C3A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397</Words>
  <Application>Microsoft Office PowerPoint</Application>
  <PresentationFormat>Panorámica</PresentationFormat>
  <Paragraphs>78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Verdana 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Milena Castaneda Moreno</dc:creator>
  <cp:lastModifiedBy>HP</cp:lastModifiedBy>
  <cp:revision>81</cp:revision>
  <cp:lastPrinted>2019-10-29T22:15:30Z</cp:lastPrinted>
  <dcterms:created xsi:type="dcterms:W3CDTF">2019-06-28T15:32:40Z</dcterms:created>
  <dcterms:modified xsi:type="dcterms:W3CDTF">2020-04-14T01:05:49Z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0x010100B05AE79D6F62744A90ED38F7A4107209</vt:lpwstr>
  </property>
</Properties>
</file>